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4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/>
    <p:restoredTop sz="94656"/>
  </p:normalViewPr>
  <p:slideViewPr>
    <p:cSldViewPr snapToGrid="0">
      <p:cViewPr>
        <p:scale>
          <a:sx n="88" d="100"/>
          <a:sy n="88" d="100"/>
        </p:scale>
        <p:origin x="12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81578-2527-9A4C-84EA-53F49C30D5B4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697C-E289-084D-8733-9CD6DE5175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69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0697C-E289-084D-8733-9CD6DE51751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859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0697C-E289-084D-8733-9CD6DE51751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062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0697C-E289-084D-8733-9CD6DE51751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005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0697C-E289-084D-8733-9CD6DE51751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28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91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59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432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5092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722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63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516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355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90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69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4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44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5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18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43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6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C67E034-5591-B541-B147-139E2CFE1A7C}" type="datetimeFigureOut">
              <a:rPr lang="ru-RU" smtClean="0"/>
              <a:t>20.12.2025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726E0-0953-1F44-9A90-1A81A7F1F8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786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7183E-46CE-0CD9-C9BF-BC1F24298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95643"/>
            <a:ext cx="8824686" cy="2387600"/>
          </a:xfrm>
        </p:spPr>
        <p:txBody>
          <a:bodyPr>
            <a:noAutofit/>
          </a:bodyPr>
          <a:lstStyle/>
          <a:p>
            <a:r>
              <a:rPr lang="ru-RU" sz="4800" b="1" dirty="0"/>
              <a:t>Принципы эффективной коммуникации с научным редактором журнала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6885D5-8046-F64F-0B2B-D84D62957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81009"/>
            <a:ext cx="9637486" cy="225012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Сиднева Анастасия Николаевна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r>
              <a:rPr lang="ru-RU" dirty="0">
                <a:solidFill>
                  <a:schemeClr val="tx1"/>
                </a:solidFill>
              </a:rPr>
              <a:t>кандидат психологических наук,</a:t>
            </a:r>
          </a:p>
          <a:p>
            <a:r>
              <a:rPr lang="ru-RU" dirty="0">
                <a:solidFill>
                  <a:schemeClr val="tx1"/>
                </a:solidFill>
              </a:rPr>
              <a:t>научный редактор </a:t>
            </a:r>
            <a:r>
              <a:rPr lang="ru-RU" dirty="0" err="1">
                <a:solidFill>
                  <a:schemeClr val="tx1"/>
                </a:solidFill>
              </a:rPr>
              <a:t>журналов«Вестник</a:t>
            </a:r>
            <a:r>
              <a:rPr lang="ru-RU" dirty="0">
                <a:solidFill>
                  <a:schemeClr val="tx1"/>
                </a:solidFill>
              </a:rPr>
              <a:t> МГУ. Серия 14. Психология», «Вестник МГУ. Серия 20. Педагогическое образование», «Теоретическая и экспериментальная психология»</a:t>
            </a:r>
          </a:p>
        </p:txBody>
      </p:sp>
    </p:spTree>
    <p:extLst>
      <p:ext uri="{BB962C8B-B14F-4D97-AF65-F5344CB8AC3E}">
        <p14:creationId xmlns:p14="http://schemas.microsoft.com/office/powerpoint/2010/main" val="3800712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6CF308-7B46-EA94-3492-FD85F35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59" y="791028"/>
            <a:ext cx="563517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Лишние или перегруженные таблицы или рисунки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9FFC986-C283-CD70-38B8-54C30CD29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59" y="3829150"/>
            <a:ext cx="5290505" cy="223782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670CF95-FC51-BC44-FBD5-46D7FE820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7138" y="503423"/>
            <a:ext cx="5635171" cy="623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63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4FB617-D1BC-C17B-262A-AEE42D942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098"/>
            <a:ext cx="9118600" cy="854074"/>
          </a:xfrm>
        </p:spPr>
        <p:txBody>
          <a:bodyPr/>
          <a:lstStyle/>
          <a:p>
            <a:pPr algn="ctr"/>
            <a:r>
              <a:rPr lang="ru-RU" b="1" dirty="0"/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22F6CC-A1CA-27E0-5948-9A7D51E20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628015"/>
          </a:xfrm>
        </p:spPr>
        <p:txBody>
          <a:bodyPr>
            <a:normAutofit/>
          </a:bodyPr>
          <a:lstStyle/>
          <a:p>
            <a:r>
              <a:rPr lang="ru-RU" sz="2400" dirty="0"/>
              <a:t>Основа эффективной коммуникации с научным редактором – желание авторов улучшить свой текст так, чтобы он был понятен, логичен и оптимально структурирован</a:t>
            </a:r>
          </a:p>
          <a:p>
            <a:r>
              <a:rPr lang="ru-RU" sz="2400" dirty="0"/>
              <a:t>Чем лучше авторы умеют смотреть на текст глазами его читателей, тем меньше научной редактуры требуется (и тем меньше коммуникации!)</a:t>
            </a:r>
          </a:p>
          <a:p>
            <a:r>
              <a:rPr lang="ru-RU" sz="2400" dirty="0"/>
              <a:t> За финальный текст несет ответственность не только автор, но и тот научный журнал, в котором этот текст опубликован, поэтому важна совместная работа со всеми характеристиками такой работы (предметное обсуждение и взаимное уважение)</a:t>
            </a:r>
          </a:p>
        </p:txBody>
      </p:sp>
    </p:spTree>
    <p:extLst>
      <p:ext uri="{BB962C8B-B14F-4D97-AF65-F5344CB8AC3E}">
        <p14:creationId xmlns:p14="http://schemas.microsoft.com/office/powerpoint/2010/main" val="3543045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28B4B-69C2-C620-D8A4-F4B3427EA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/>
          <a:lstStyle/>
          <a:p>
            <a:pPr algn="ctr"/>
            <a:r>
              <a:rPr lang="ru-RU" sz="4800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7644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F2B67-523F-4BF9-3655-D485026FC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Кто такой научный редактор?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DA014C-1E79-A8F0-D40E-7399EDEB4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026" y="1704575"/>
            <a:ext cx="10319431" cy="4812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/>
              <a:t>Основная задача: подготовка уже отрецензированной и исправленной авторами по комментариям рецензентов рукописи к публикации:</a:t>
            </a:r>
          </a:p>
          <a:p>
            <a:pPr marL="0" indent="0" algn="ctr">
              <a:buNone/>
            </a:pPr>
            <a:endParaRPr lang="ru-RU" sz="2200" dirty="0"/>
          </a:p>
          <a:p>
            <a:pPr>
              <a:buFontTx/>
              <a:buChar char="-"/>
            </a:pPr>
            <a:r>
              <a:rPr lang="ru-RU" sz="2200" b="1" dirty="0"/>
              <a:t>логичность</a:t>
            </a:r>
            <a:r>
              <a:rPr lang="ru-RU" sz="2200" dirty="0"/>
              <a:t> </a:t>
            </a:r>
            <a:r>
              <a:rPr lang="ru-RU" sz="2200" b="1" dirty="0"/>
              <a:t>содержания </a:t>
            </a:r>
            <a:r>
              <a:rPr lang="ru-RU" sz="2200" dirty="0"/>
              <a:t>(отражение в названии проблемы исследования, четкость формулировки этой проблемы, соответствие целей исследования проблеме, гипотез – целям и пр.)</a:t>
            </a:r>
          </a:p>
          <a:p>
            <a:pPr>
              <a:buFontTx/>
              <a:buChar char="-"/>
            </a:pPr>
            <a:r>
              <a:rPr lang="ru-RU" sz="2200" b="1" dirty="0"/>
              <a:t>структурированность текста</a:t>
            </a:r>
            <a:r>
              <a:rPr lang="ru-RU" sz="2200" dirty="0"/>
              <a:t> (понятно, почему именно такие части и в именно таком порядке)</a:t>
            </a:r>
          </a:p>
          <a:p>
            <a:pPr>
              <a:buFontTx/>
              <a:buChar char="-"/>
            </a:pPr>
            <a:r>
              <a:rPr lang="ru-RU" sz="2200" b="1" dirty="0"/>
              <a:t>ясность и стиль изложения </a:t>
            </a:r>
            <a:r>
              <a:rPr lang="ru-RU" sz="2200" dirty="0"/>
              <a:t>(легко читается, термины единообразны, стиль академический)</a:t>
            </a:r>
          </a:p>
          <a:p>
            <a:pPr>
              <a:buFontTx/>
              <a:buChar char="-"/>
            </a:pPr>
            <a:r>
              <a:rPr lang="ru-RU" sz="2200" b="1" dirty="0"/>
              <a:t>соответствие формальным требованиям журнала </a:t>
            </a:r>
            <a:r>
              <a:rPr lang="ru-RU" sz="2200" dirty="0"/>
              <a:t>(структура, ссылки и пр.)</a:t>
            </a:r>
          </a:p>
          <a:p>
            <a:pPr marL="0" indent="0">
              <a:buNone/>
            </a:pPr>
            <a:endParaRPr lang="ru-RU" b="1" dirty="0"/>
          </a:p>
          <a:p>
            <a:pPr algn="ctr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16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EEACB-AC28-D892-D5F1-59AEB462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Научный редактор – это не….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3AE777-FB7F-6D4D-D779-9EB6D6924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404723" cy="4195481"/>
          </a:xfrm>
        </p:spPr>
        <p:txBody>
          <a:bodyPr>
            <a:normAutofit lnSpcReduction="10000"/>
          </a:bodyPr>
          <a:lstStyle/>
          <a:p>
            <a:r>
              <a:rPr lang="ru-RU" sz="2800" b="1" dirty="0"/>
              <a:t>корректор</a:t>
            </a:r>
            <a:r>
              <a:rPr lang="ru-RU" sz="2800" dirty="0"/>
              <a:t> (корректор правит ошибки и опечатки, здесь речь по общую читабельность и понятность текста)</a:t>
            </a:r>
          </a:p>
          <a:p>
            <a:r>
              <a:rPr lang="ru-RU" sz="2800" b="1" dirty="0"/>
              <a:t>ответственный секретарь редакции </a:t>
            </a:r>
            <a:r>
              <a:rPr lang="ru-RU" sz="2800" dirty="0"/>
              <a:t>(он не отвечает за сроки рассмотрения, рецензии, справки и пр.)</a:t>
            </a:r>
          </a:p>
          <a:p>
            <a:r>
              <a:rPr lang="ru-RU" sz="2800" b="1" dirty="0"/>
              <a:t>рецензент</a:t>
            </a:r>
            <a:r>
              <a:rPr lang="ru-RU" sz="2800" dirty="0"/>
              <a:t> (он может не разбираться в вашей узкой тематике</a:t>
            </a:r>
            <a:r>
              <a:rPr lang="en-US" sz="2800" dirty="0"/>
              <a:t>; </a:t>
            </a:r>
            <a:r>
              <a:rPr lang="ru-RU" sz="2800" dirty="0"/>
              <a:t>но порой рецензенты пропускают что-то, что редактор не может пропустить)</a:t>
            </a:r>
          </a:p>
        </p:txBody>
      </p:sp>
    </p:spTree>
    <p:extLst>
      <p:ext uri="{BB962C8B-B14F-4D97-AF65-F5344CB8AC3E}">
        <p14:creationId xmlns:p14="http://schemas.microsoft.com/office/powerpoint/2010/main" val="1149083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F3181-3D4E-7286-E377-6E4CC3C5D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199" y="458196"/>
            <a:ext cx="10003972" cy="882596"/>
          </a:xfrm>
        </p:spPr>
        <p:txBody>
          <a:bodyPr/>
          <a:lstStyle/>
          <a:p>
            <a:pPr algn="ctr"/>
            <a:r>
              <a:rPr lang="ru-RU" sz="3600" b="1" dirty="0"/>
              <a:t>Почему научный редактор необходим?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74CDAF-FF14-983B-D971-55C0EF687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99" y="1654629"/>
            <a:ext cx="11078029" cy="49193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/>
              <a:t>Фактически, это </a:t>
            </a:r>
            <a:r>
              <a:rPr lang="ru-RU" sz="2400" b="1" dirty="0"/>
              <a:t>первый читатель</a:t>
            </a:r>
            <a:r>
              <a:rPr lang="ru-RU" sz="2400" dirty="0"/>
              <a:t> окончательного варианта вашей статьи, который одновременно и профессионально компетентен в данной области, и имеет большую «начитанность» научных статей и опыт их улучшения</a:t>
            </a:r>
          </a:p>
          <a:p>
            <a:pPr marL="0" indent="0" algn="ctr">
              <a:buNone/>
            </a:pPr>
            <a:endParaRPr lang="ru-RU" sz="1600" dirty="0"/>
          </a:p>
          <a:p>
            <a:pPr marL="0" indent="0" algn="ctr">
              <a:buNone/>
            </a:pPr>
            <a:r>
              <a:rPr lang="ru-RU" sz="2400" dirty="0"/>
              <a:t>Главное в написании статей – уметь посмотреть на свой текст ГЛАЗАМИ ЧИТАТЕЛЯ, опыт коммуникации с научным редактором позволяет эту компетенцию повысить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1800" dirty="0"/>
              <a:t>Помимо этого научный редактор проверяет и правит оформление статьи в соответствии с требованиями журнала, но чем меньше у вас ошибок в оформлении, тем больше редактор уделит время более содержательным аспектам</a:t>
            </a:r>
          </a:p>
        </p:txBody>
      </p:sp>
    </p:spTree>
    <p:extLst>
      <p:ext uri="{BB962C8B-B14F-4D97-AF65-F5344CB8AC3E}">
        <p14:creationId xmlns:p14="http://schemas.microsoft.com/office/powerpoint/2010/main" val="196764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FF2CD-EC75-2AB4-66CE-A5FC156CF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454" y="338364"/>
            <a:ext cx="9404723" cy="140053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Как происходит взаимодействие с научным редактором?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81BE20-9E1F-B332-389B-CA92F783B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53" y="1886041"/>
            <a:ext cx="11052403" cy="463359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ru-RU" sz="2400" dirty="0"/>
              <a:t>Когда статья принята к публикации, она отправляется на научную редактуру</a:t>
            </a:r>
          </a:p>
          <a:p>
            <a:pPr marL="514350" indent="-514350">
              <a:buAutoNum type="arabicParenR"/>
            </a:pPr>
            <a:r>
              <a:rPr lang="ru-RU" sz="2400" dirty="0"/>
              <a:t>Научный редактор читает текст статьи, вносит грамматические и стилистические правки (в режиме рецензирования), по сложным моментам задает вопросы или предлагает варианты изменения</a:t>
            </a:r>
          </a:p>
          <a:p>
            <a:pPr marL="514350" indent="-514350">
              <a:buAutoNum type="arabicParenR"/>
            </a:pPr>
            <a:r>
              <a:rPr lang="ru-RU" sz="2400" dirty="0"/>
              <a:t>Автор читает этот текст, соглашается с правками (принимает их) или не принимает (аргументируя в комментариях), отвечает на вопросы/предложения</a:t>
            </a:r>
          </a:p>
          <a:p>
            <a:pPr marL="514350" indent="-514350">
              <a:buAutoNum type="arabicParenR"/>
            </a:pPr>
            <a:r>
              <a:rPr lang="ru-RU" sz="2400" dirty="0"/>
              <a:t>Научный редактор повторно читает текст, снимая решенные вопросы, подтверждает принятые правки (при необходимости отправляет текст повторно автору)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/>
              <a:t>Финальная согласованную и с авторами, и с редактором версия статьи идет на этап верстки</a:t>
            </a:r>
          </a:p>
        </p:txBody>
      </p:sp>
    </p:spTree>
    <p:extLst>
      <p:ext uri="{BB962C8B-B14F-4D97-AF65-F5344CB8AC3E}">
        <p14:creationId xmlns:p14="http://schemas.microsoft.com/office/powerpoint/2010/main" val="380894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A47FE-DAC8-6B3B-B4AA-88283D1DB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/>
              <a:t>Как эффективно взаимодействовать с научным редактором?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B78000-77CF-0FEE-708E-73AEC885F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914" y="1935479"/>
            <a:ext cx="11100526" cy="4557396"/>
          </a:xfrm>
        </p:spPr>
        <p:txBody>
          <a:bodyPr>
            <a:normAutofit/>
          </a:bodyPr>
          <a:lstStyle/>
          <a:p>
            <a:r>
              <a:rPr lang="ru-RU" sz="2400" dirty="0"/>
              <a:t>Внимательно прочитывать текст в режиме отображения всех правок (если вы не согласны с какой-то правкой – написать комментарий!)</a:t>
            </a:r>
          </a:p>
          <a:p>
            <a:r>
              <a:rPr lang="ru-RU" sz="2400" dirty="0"/>
              <a:t>Отвечать на ВСЕ вопросы и другие комментарии (даже если это просто – «согласны»)</a:t>
            </a:r>
          </a:p>
          <a:p>
            <a:r>
              <a:rPr lang="ru-RU" sz="2400" dirty="0"/>
              <a:t>Все делать – в режиме рецензирования, не отвечать на комментарии в самом тексте, т.к. правка потом будет принята вся и сразу и ваши ответы могут случайно остаться в тексте</a:t>
            </a:r>
          </a:p>
          <a:p>
            <a:endParaRPr lang="ru-RU" sz="2400" dirty="0"/>
          </a:p>
          <a:p>
            <a:pPr marL="0" indent="0" algn="ctr">
              <a:buNone/>
            </a:pPr>
            <a:r>
              <a:rPr lang="ru-RU" sz="2400" dirty="0"/>
              <a:t>ВАЖНО: не принимать все, что предлагает редактор, без всяких раздумий, но и не спорить с каждым комментарием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310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56F0A8-0B3F-64D1-C589-0B66467B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68" y="307575"/>
            <a:ext cx="9404723" cy="18695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Распространенные ошибки, исправление которых вызывает у авторов «сопротивление»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8F3065-2CA0-C754-E5E6-107DBD153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1257"/>
            <a:ext cx="10515600" cy="3375705"/>
          </a:xfrm>
        </p:spPr>
        <p:txBody>
          <a:bodyPr>
            <a:normAutofit/>
          </a:bodyPr>
          <a:lstStyle/>
          <a:p>
            <a:r>
              <a:rPr lang="ru-RU" sz="2800" dirty="0"/>
              <a:t>формулировка темы статьи непонятна или отражает методику вместо проблемы</a:t>
            </a:r>
          </a:p>
          <a:p>
            <a:r>
              <a:rPr lang="ru-RU" sz="2800" dirty="0"/>
              <a:t>в фокусе - термины (вместо изучаемых явлений)</a:t>
            </a:r>
          </a:p>
          <a:p>
            <a:r>
              <a:rPr lang="ru-RU" sz="2800" dirty="0"/>
              <a:t>лишние или перегруженные таблицы/рисунки, которые ничего не прибавляют к сказанному</a:t>
            </a:r>
          </a:p>
        </p:txBody>
      </p:sp>
    </p:spTree>
    <p:extLst>
      <p:ext uri="{BB962C8B-B14F-4D97-AF65-F5344CB8AC3E}">
        <p14:creationId xmlns:p14="http://schemas.microsoft.com/office/powerpoint/2010/main" val="800211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6C9D57-92B0-9B2F-8AAB-E14E7C8CA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23400" cy="747395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Формулировки тем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BC4EE4-EBE4-A5E5-C530-C444226B4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6857"/>
            <a:ext cx="10265229" cy="4606018"/>
          </a:xfrm>
        </p:spPr>
        <p:txBody>
          <a:bodyPr>
            <a:normAutofit/>
          </a:bodyPr>
          <a:lstStyle/>
          <a:p>
            <a:r>
              <a:rPr lang="ru-RU" sz="2800" b="1" dirty="0"/>
              <a:t>«Свойства агрессивности как предиктивные факторы компонентов благополучия молодежи» </a:t>
            </a:r>
            <a:r>
              <a:rPr lang="ru-RU" sz="2800" dirty="0"/>
              <a:t>(речь идет о шкалах опросника на оценку агрессии и шкалах опросника на психологическое благополучие)</a:t>
            </a:r>
          </a:p>
          <a:p>
            <a:r>
              <a:rPr lang="ru-RU" sz="2800" b="1" dirty="0"/>
              <a:t>«Латентные профили эмоционального интеллекта: российская и китайская выборки»</a:t>
            </a:r>
            <a:r>
              <a:rPr lang="ru-RU" b="1" dirty="0"/>
              <a:t> </a:t>
            </a:r>
            <a:r>
              <a:rPr lang="ru-RU" dirty="0"/>
              <a:t>(речь идет о шкалах опросника на ЭИ как личностной черты – о группах с разными особенностями ЭИ в разных культурах</a:t>
            </a:r>
            <a:r>
              <a:rPr lang="en-US" dirty="0"/>
              <a:t>; </a:t>
            </a:r>
            <a:r>
              <a:rPr lang="ru-RU" dirty="0"/>
              <a:t>анализ латентных профилей – метод исследования)</a:t>
            </a:r>
          </a:p>
        </p:txBody>
      </p:sp>
    </p:spTree>
    <p:extLst>
      <p:ext uri="{BB962C8B-B14F-4D97-AF65-F5344CB8AC3E}">
        <p14:creationId xmlns:p14="http://schemas.microsoft.com/office/powerpoint/2010/main" val="40264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FFE28-8185-69CA-E283-9ECE9CB36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365125"/>
            <a:ext cx="9219474" cy="7016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Описания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83ABB-B1CC-3DF0-42B3-73457E576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280" y="1508760"/>
            <a:ext cx="10637520" cy="49841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dirty="0"/>
              <a:t>Результаты в терминах </a:t>
            </a:r>
            <a:r>
              <a:rPr lang="ru-RU" sz="3000" b="1" dirty="0"/>
              <a:t>шкал</a:t>
            </a:r>
            <a:r>
              <a:rPr lang="ru-RU" sz="3000" dirty="0"/>
              <a:t> вместо </a:t>
            </a:r>
            <a:r>
              <a:rPr lang="ru-RU" sz="3000" b="1" dirty="0"/>
              <a:t>показателей</a:t>
            </a:r>
            <a:r>
              <a:rPr lang="ru-RU" sz="3000" dirty="0"/>
              <a:t>, которые измеряли, причем зачастую описываются все связи всех шкал</a:t>
            </a:r>
          </a:p>
          <a:p>
            <a:pPr marL="0" indent="0" algn="ctr">
              <a:buNone/>
            </a:pPr>
            <a:endParaRPr lang="ru-RU" sz="3000" dirty="0"/>
          </a:p>
          <a:p>
            <a:pPr marL="0" indent="0" algn="ctr">
              <a:buNone/>
            </a:pPr>
            <a:r>
              <a:rPr lang="ru-RU" sz="2400" dirty="0"/>
              <a:t>«Шкала познавательной активности положительно коррелирует со шкалой позитивного интереса (</a:t>
            </a:r>
            <a:r>
              <a:rPr lang="en-US" sz="2400" dirty="0"/>
              <a:t>p = &lt; 0,001, </a:t>
            </a:r>
            <a:r>
              <a:rPr lang="el-GR" sz="2400" dirty="0"/>
              <a:t>ρ = 0,3)</a:t>
            </a:r>
            <a:r>
              <a:rPr lang="ru-RU" sz="2400" dirty="0"/>
              <a:t>. Шкала мотивации достижения положительно коррелирует со шкалой позитивного интереса  (</a:t>
            </a:r>
            <a:r>
              <a:rPr lang="en-US" sz="2400" dirty="0"/>
              <a:t>p &lt; 0,001, </a:t>
            </a:r>
            <a:r>
              <a:rPr lang="el-GR" sz="2400" dirty="0"/>
              <a:t>ρ = 0,312). </a:t>
            </a:r>
            <a:r>
              <a:rPr lang="ru-RU" sz="2400" dirty="0"/>
              <a:t>Шкала гнева положительно коррелирует со шкалой враждебности (</a:t>
            </a:r>
            <a:r>
              <a:rPr lang="en-US" sz="2400" dirty="0"/>
              <a:t>p &lt; 0,001, </a:t>
            </a:r>
            <a:r>
              <a:rPr lang="el-GR" sz="2400" dirty="0"/>
              <a:t>ρ = 0,486) </a:t>
            </a:r>
            <a:r>
              <a:rPr lang="ru-RU" sz="2400" dirty="0"/>
              <a:t>и шкалой непоследовательностью (</a:t>
            </a:r>
            <a:r>
              <a:rPr lang="en-US" sz="2400" dirty="0"/>
              <a:t>p &lt; 0,001, </a:t>
            </a:r>
            <a:r>
              <a:rPr lang="el-GR" sz="2400" dirty="0"/>
              <a:t>ρ = 0,477) </a:t>
            </a:r>
            <a:r>
              <a:rPr lang="ru-RU" sz="2400" dirty="0"/>
              <a:t>в воспитании»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40764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{EC8D9798-79B9-D14F-89E5-E32419C64275}tf10001062</Template>
  <TotalTime>1663</TotalTime>
  <Words>781</Words>
  <Application>Microsoft Macintosh PowerPoint</Application>
  <PresentationFormat>Широкоэкранный</PresentationFormat>
  <Paragraphs>55</Paragraphs>
  <Slides>12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Ион</vt:lpstr>
      <vt:lpstr>Принципы эффективной коммуникации с научным редактором журнала</vt:lpstr>
      <vt:lpstr>Кто такой научный редактор?</vt:lpstr>
      <vt:lpstr>Научный редактор – это не….</vt:lpstr>
      <vt:lpstr>Почему научный редактор необходим?</vt:lpstr>
      <vt:lpstr>Как происходит взаимодействие с научным редактором?</vt:lpstr>
      <vt:lpstr>Как эффективно взаимодействовать с научным редактором?</vt:lpstr>
      <vt:lpstr>Распространенные ошибки, исправление которых вызывает у авторов «сопротивление»</vt:lpstr>
      <vt:lpstr>Формулировки тем</vt:lpstr>
      <vt:lpstr>Описания результатов</vt:lpstr>
      <vt:lpstr>Лишние или перегруженные таблицы или рисунки</vt:lpstr>
      <vt:lpstr>Выводы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эффективной коммуникации с научным редактором журнала</dc:title>
  <dc:creator>А.С.</dc:creator>
  <cp:lastModifiedBy>А.С.</cp:lastModifiedBy>
  <cp:revision>18</cp:revision>
  <dcterms:created xsi:type="dcterms:W3CDTF">2025-12-20T14:43:24Z</dcterms:created>
  <dcterms:modified xsi:type="dcterms:W3CDTF">2025-12-21T18:26:45Z</dcterms:modified>
</cp:coreProperties>
</file>